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9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8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77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37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97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56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15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74" algn="l" defTabSz="9143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2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64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97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29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62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94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27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59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8D908B-2956-485F-BE9E-0F489112F23C}" type="datetimeFigureOut">
              <a:rPr lang="en-US" altLang="en-US"/>
              <a:pPr/>
              <a:t>12/10/2017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62AC8-93C7-48A2-A4DE-717E5AB61C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171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0A91F5-1D4A-4ECD-B573-33A2E11D5274}" type="datetimeFigureOut">
              <a:rPr lang="en-US" altLang="en-US"/>
              <a:pPr/>
              <a:t>12/10/2017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9BA6AD-3F60-403A-A723-D7185205FC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5236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77879" y="512234"/>
            <a:ext cx="1234678" cy="10924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3845" y="512234"/>
            <a:ext cx="3589734" cy="10924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BDA83C-2CE2-4C78-A765-6C0C10498FDA}" type="datetimeFigureOut">
              <a:rPr lang="en-US" altLang="en-US"/>
              <a:pPr/>
              <a:t>12/10/2017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897E0-47A7-4146-8B46-B30BAAAF83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9313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69927D-B886-4CF5-997A-31D74393F80A}" type="datetimeFigureOut">
              <a:rPr lang="en-US" altLang="en-US"/>
              <a:pPr/>
              <a:t>12/10/2017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5AE61-8396-433C-9D3E-DF33F23E97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0564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4" y="5875869"/>
            <a:ext cx="5829300" cy="1816100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4" y="3875619"/>
            <a:ext cx="5829300" cy="2000250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3246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649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9739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72986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6232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9479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302725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45972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12ECA6-4527-400D-96A4-BDF9F0949519}" type="datetimeFigureOut">
              <a:rPr lang="en-US" altLang="en-US"/>
              <a:pPr/>
              <a:t>12/10/2017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95B76-7432-42A3-BD26-195344D042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428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844" y="2986617"/>
            <a:ext cx="2412206" cy="8449733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00350" y="2986617"/>
            <a:ext cx="2412206" cy="8449733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677B77-3C50-4478-97C7-01C66DB0557C}" type="datetimeFigureOut">
              <a:rPr lang="en-US" altLang="en-US"/>
              <a:pPr/>
              <a:t>12/10/2017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90A3B-E1C0-425A-BF8F-9537DAD4E0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79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3030141" cy="853016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2465" indent="0">
              <a:buNone/>
              <a:defRPr sz="1900" b="1"/>
            </a:lvl2pPr>
            <a:lvl3pPr marL="864931" indent="0">
              <a:buNone/>
              <a:defRPr sz="1700" b="1"/>
            </a:lvl3pPr>
            <a:lvl4pPr marL="1297396" indent="0">
              <a:buNone/>
              <a:defRPr sz="1500" b="1"/>
            </a:lvl4pPr>
            <a:lvl5pPr marL="1729862" indent="0">
              <a:buNone/>
              <a:defRPr sz="1500" b="1"/>
            </a:lvl5pPr>
            <a:lvl6pPr marL="2162327" indent="0">
              <a:buNone/>
              <a:defRPr sz="1500" b="1"/>
            </a:lvl6pPr>
            <a:lvl7pPr marL="2594793" indent="0">
              <a:buNone/>
              <a:defRPr sz="1500" b="1"/>
            </a:lvl7pPr>
            <a:lvl8pPr marL="3027258" indent="0">
              <a:buNone/>
              <a:defRPr sz="1500" b="1"/>
            </a:lvl8pPr>
            <a:lvl9pPr marL="3459724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4"/>
            <a:ext cx="3030141" cy="5268384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8"/>
            <a:ext cx="3031331" cy="853016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2465" indent="0">
              <a:buNone/>
              <a:defRPr sz="1900" b="1"/>
            </a:lvl2pPr>
            <a:lvl3pPr marL="864931" indent="0">
              <a:buNone/>
              <a:defRPr sz="1700" b="1"/>
            </a:lvl3pPr>
            <a:lvl4pPr marL="1297396" indent="0">
              <a:buNone/>
              <a:defRPr sz="1500" b="1"/>
            </a:lvl4pPr>
            <a:lvl5pPr marL="1729862" indent="0">
              <a:buNone/>
              <a:defRPr sz="1500" b="1"/>
            </a:lvl5pPr>
            <a:lvl6pPr marL="2162327" indent="0">
              <a:buNone/>
              <a:defRPr sz="1500" b="1"/>
            </a:lvl6pPr>
            <a:lvl7pPr marL="2594793" indent="0">
              <a:buNone/>
              <a:defRPr sz="1500" b="1"/>
            </a:lvl7pPr>
            <a:lvl8pPr marL="3027258" indent="0">
              <a:buNone/>
              <a:defRPr sz="1500" b="1"/>
            </a:lvl8pPr>
            <a:lvl9pPr marL="3459724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4"/>
            <a:ext cx="3031331" cy="5268384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5D2EEC-602D-4584-B3D6-98447EA17AC6}" type="datetimeFigureOut">
              <a:rPr lang="en-US" altLang="en-US"/>
              <a:pPr/>
              <a:t>12/10/2017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8575E-6348-48C7-A67A-BCCDB68367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4400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E694BE-CB8E-4F1F-9A99-3AE9572700B3}" type="datetimeFigureOut">
              <a:rPr lang="en-US" altLang="en-US"/>
              <a:pPr/>
              <a:t>12/10/2017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03B976-7D71-4B5B-AFD9-B154D42EC2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0230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E74454-F233-4BC8-9BA7-C812564BB05E}" type="datetimeFigureOut">
              <a:rPr lang="en-US" altLang="en-US"/>
              <a:pPr/>
              <a:t>12/10/2017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A8DE1-755C-4E24-AD91-D33AC6D9CA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6953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4" cy="154940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9"/>
            <a:ext cx="3833813" cy="7804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4" cy="6254750"/>
          </a:xfrm>
        </p:spPr>
        <p:txBody>
          <a:bodyPr/>
          <a:lstStyle>
            <a:lvl1pPr marL="0" indent="0">
              <a:buNone/>
              <a:defRPr sz="1300"/>
            </a:lvl1pPr>
            <a:lvl2pPr marL="432465" indent="0">
              <a:buNone/>
              <a:defRPr sz="1100"/>
            </a:lvl2pPr>
            <a:lvl3pPr marL="864931" indent="0">
              <a:buNone/>
              <a:defRPr sz="900"/>
            </a:lvl3pPr>
            <a:lvl4pPr marL="1297396" indent="0">
              <a:buNone/>
              <a:defRPr sz="900"/>
            </a:lvl4pPr>
            <a:lvl5pPr marL="1729862" indent="0">
              <a:buNone/>
              <a:defRPr sz="900"/>
            </a:lvl5pPr>
            <a:lvl6pPr marL="2162327" indent="0">
              <a:buNone/>
              <a:defRPr sz="900"/>
            </a:lvl6pPr>
            <a:lvl7pPr marL="2594793" indent="0">
              <a:buNone/>
              <a:defRPr sz="900"/>
            </a:lvl7pPr>
            <a:lvl8pPr marL="3027258" indent="0">
              <a:buNone/>
              <a:defRPr sz="900"/>
            </a:lvl8pPr>
            <a:lvl9pPr marL="345972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E424C0-DBC0-4151-A5AC-6D41602711B6}" type="datetimeFigureOut">
              <a:rPr lang="en-US" altLang="en-US"/>
              <a:pPr/>
              <a:t>12/10/2017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E8E83-B868-48CD-8F45-001CBCBDBB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018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000"/>
            </a:lvl1pPr>
            <a:lvl2pPr marL="432465" indent="0">
              <a:buNone/>
              <a:defRPr sz="2600"/>
            </a:lvl2pPr>
            <a:lvl3pPr marL="864931" indent="0">
              <a:buNone/>
              <a:defRPr sz="2300"/>
            </a:lvl3pPr>
            <a:lvl4pPr marL="1297396" indent="0">
              <a:buNone/>
              <a:defRPr sz="1900"/>
            </a:lvl4pPr>
            <a:lvl5pPr marL="1729862" indent="0">
              <a:buNone/>
              <a:defRPr sz="1900"/>
            </a:lvl5pPr>
            <a:lvl6pPr marL="2162327" indent="0">
              <a:buNone/>
              <a:defRPr sz="1900"/>
            </a:lvl6pPr>
            <a:lvl7pPr marL="2594793" indent="0">
              <a:buNone/>
              <a:defRPr sz="1900"/>
            </a:lvl7pPr>
            <a:lvl8pPr marL="3027258" indent="0">
              <a:buNone/>
              <a:defRPr sz="1900"/>
            </a:lvl8pPr>
            <a:lvl9pPr marL="3459724" indent="0">
              <a:buNone/>
              <a:defRPr sz="19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50"/>
          </a:xfrm>
        </p:spPr>
        <p:txBody>
          <a:bodyPr/>
          <a:lstStyle>
            <a:lvl1pPr marL="0" indent="0">
              <a:buNone/>
              <a:defRPr sz="1300"/>
            </a:lvl1pPr>
            <a:lvl2pPr marL="432465" indent="0">
              <a:buNone/>
              <a:defRPr sz="1100"/>
            </a:lvl2pPr>
            <a:lvl3pPr marL="864931" indent="0">
              <a:buNone/>
              <a:defRPr sz="900"/>
            </a:lvl3pPr>
            <a:lvl4pPr marL="1297396" indent="0">
              <a:buNone/>
              <a:defRPr sz="900"/>
            </a:lvl4pPr>
            <a:lvl5pPr marL="1729862" indent="0">
              <a:buNone/>
              <a:defRPr sz="900"/>
            </a:lvl5pPr>
            <a:lvl6pPr marL="2162327" indent="0">
              <a:buNone/>
              <a:defRPr sz="900"/>
            </a:lvl6pPr>
            <a:lvl7pPr marL="2594793" indent="0">
              <a:buNone/>
              <a:defRPr sz="900"/>
            </a:lvl7pPr>
            <a:lvl8pPr marL="3027258" indent="0">
              <a:buNone/>
              <a:defRPr sz="900"/>
            </a:lvl8pPr>
            <a:lvl9pPr marL="345972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774AFE-76C3-4BB5-9D50-2F21C1DF4D6A}" type="datetimeFigureOut">
              <a:rPr lang="en-US" altLang="en-US"/>
              <a:pPr/>
              <a:t>12/10/2017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C771D4-9549-46B9-B722-21FB631201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2607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305" y="365881"/>
            <a:ext cx="6173391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6493" tIns="43247" rIns="86493" bIns="4324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305" y="2133299"/>
            <a:ext cx="6173391" cy="6035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6493" tIns="43247" rIns="86493" bIns="432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305" y="8475740"/>
            <a:ext cx="1601391" cy="486833"/>
          </a:xfrm>
          <a:prstGeom prst="rect">
            <a:avLst/>
          </a:prstGeom>
        </p:spPr>
        <p:txBody>
          <a:bodyPr vert="horz" wrap="square" lIns="86493" tIns="43247" rIns="86493" bIns="43247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898989"/>
                </a:solidFill>
              </a:defRPr>
            </a:lvl1pPr>
          </a:lstStyle>
          <a:p>
            <a:pPr defTabSz="432465" fontAlgn="base">
              <a:spcBef>
                <a:spcPct val="0"/>
              </a:spcBef>
              <a:spcAft>
                <a:spcPct val="0"/>
              </a:spcAft>
            </a:pPr>
            <a:fld id="{2BC23B62-9B88-4494-863E-F7074F26BAE9}" type="datetimeFigureOut">
              <a:rPr lang="en-US" altLang="en-US">
                <a:ea typeface="MS PGothic" pitchFamily="34" charset="-128"/>
              </a:rPr>
              <a:pPr defTabSz="432465" fontAlgn="base">
                <a:spcBef>
                  <a:spcPct val="0"/>
                </a:spcBef>
                <a:spcAft>
                  <a:spcPct val="0"/>
                </a:spcAft>
              </a:pPr>
              <a:t>12/10/2017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2555" y="8475740"/>
            <a:ext cx="2172891" cy="486833"/>
          </a:xfrm>
          <a:prstGeom prst="rect">
            <a:avLst/>
          </a:prstGeom>
        </p:spPr>
        <p:txBody>
          <a:bodyPr vert="horz" lIns="86493" tIns="43247" rIns="86493" bIns="43247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32465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305" y="8475740"/>
            <a:ext cx="1601391" cy="486833"/>
          </a:xfrm>
          <a:prstGeom prst="rect">
            <a:avLst/>
          </a:prstGeom>
        </p:spPr>
        <p:txBody>
          <a:bodyPr vert="horz" wrap="square" lIns="86493" tIns="43247" rIns="86493" bIns="43247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898989"/>
                </a:solidFill>
              </a:defRPr>
            </a:lvl1pPr>
          </a:lstStyle>
          <a:p>
            <a:pPr defTabSz="432465" fontAlgn="base">
              <a:spcBef>
                <a:spcPct val="0"/>
              </a:spcBef>
              <a:spcAft>
                <a:spcPct val="0"/>
              </a:spcAft>
            </a:pPr>
            <a:fld id="{27633F81-C650-4CE0-912F-3D390852F043}" type="slidenum">
              <a:rPr lang="en-US" altLang="en-US">
                <a:ea typeface="MS PGothic" pitchFamily="34" charset="-128"/>
              </a:rPr>
              <a:pPr defTabSz="432465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4870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32465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3246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3246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3246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3246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32465" algn="ctr" defTabSz="432465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864931" algn="ctr" defTabSz="432465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297396" algn="ctr" defTabSz="432465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729862" algn="ctr" defTabSz="432465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24349" indent="-324349" algn="l" defTabSz="43246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02756" indent="-270291" algn="l" defTabSz="43246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081164" indent="-216233" algn="l" defTabSz="43246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513629" indent="-216233" algn="l" defTabSz="43246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1946095" indent="-216233" algn="l" defTabSz="43246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378560" indent="-216233" algn="l" defTabSz="432465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11026" indent="-216233" algn="l" defTabSz="432465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43491" indent="-216233" algn="l" defTabSz="432465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75957" indent="-216233" algn="l" defTabSz="432465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246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2465" algn="l" defTabSz="43246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4931" algn="l" defTabSz="43246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7396" algn="l" defTabSz="43246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9862" algn="l" defTabSz="43246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2327" algn="l" defTabSz="43246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94793" algn="l" defTabSz="43246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27258" algn="l" defTabSz="43246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59724" algn="l" defTabSz="43246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Box 1"/>
          <p:cNvSpPr txBox="1">
            <a:spLocks noChangeArrowheads="1"/>
          </p:cNvSpPr>
          <p:nvPr/>
        </p:nvSpPr>
        <p:spPr bwMode="auto">
          <a:xfrm>
            <a:off x="1336479" y="46871"/>
            <a:ext cx="5521523" cy="1195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86" tIns="43243" rIns="86486" bIns="43243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defTabSz="432427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7200" dirty="0" smtClean="0">
                <a:solidFill>
                  <a:prstClr val="black"/>
                </a:solidFill>
                <a:latin typeface="Britannic Bold" panose="020B0903060703020204" pitchFamily="34" charset="0"/>
              </a:rPr>
              <a:t>Marsh Mail</a:t>
            </a:r>
            <a:endParaRPr lang="en-US" altLang="en-US" sz="7200" dirty="0">
              <a:solidFill>
                <a:prstClr val="black"/>
              </a:solidFill>
              <a:latin typeface="Britannic Bold" panose="020B0903060703020204" pitchFamily="34" charset="0"/>
            </a:endParaRPr>
          </a:p>
        </p:txBody>
      </p:sp>
      <p:sp>
        <p:nvSpPr>
          <p:cNvPr id="63491" name="Rectangle 2"/>
          <p:cNvSpPr>
            <a:spLocks noChangeArrowheads="1"/>
          </p:cNvSpPr>
          <p:nvPr/>
        </p:nvSpPr>
        <p:spPr bwMode="auto">
          <a:xfrm>
            <a:off x="0" y="1366764"/>
            <a:ext cx="6858000" cy="351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86" tIns="43243" rIns="86486" bIns="43243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defTabSz="432427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700" dirty="0">
                <a:solidFill>
                  <a:prstClr val="white"/>
                </a:solidFill>
                <a:latin typeface="KG Be Still And Know" charset="0"/>
              </a:rPr>
              <a:t>The Week of </a:t>
            </a:r>
            <a:r>
              <a:rPr lang="en-US" altLang="en-US" sz="1700" dirty="0" smtClean="0">
                <a:solidFill>
                  <a:prstClr val="white"/>
                </a:solidFill>
                <a:latin typeface="KG Be Still And Know" charset="0"/>
              </a:rPr>
              <a:t>December </a:t>
            </a:r>
            <a:r>
              <a:rPr lang="en-US" altLang="en-US" sz="1700" dirty="0" smtClean="0">
                <a:solidFill>
                  <a:prstClr val="white"/>
                </a:solidFill>
                <a:latin typeface="KG Be Still And Know" charset="0"/>
              </a:rPr>
              <a:t>11th</a:t>
            </a:r>
            <a:endParaRPr lang="en-US" altLang="en-US" sz="1700" dirty="0">
              <a:solidFill>
                <a:prstClr val="white"/>
              </a:solidFill>
              <a:latin typeface="KG Be Still And Know" charset="0"/>
            </a:endParaRPr>
          </a:p>
        </p:txBody>
      </p:sp>
      <p:sp>
        <p:nvSpPr>
          <p:cNvPr id="63492" name="TextBox 3"/>
          <p:cNvSpPr txBox="1">
            <a:spLocks noChangeArrowheads="1"/>
          </p:cNvSpPr>
          <p:nvPr/>
        </p:nvSpPr>
        <p:spPr bwMode="auto">
          <a:xfrm>
            <a:off x="0" y="1767418"/>
            <a:ext cx="6858000" cy="498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86" tIns="43243" rIns="86486" bIns="43243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defTabSz="432427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300" dirty="0" smtClean="0">
                <a:solidFill>
                  <a:srgbClr val="000000"/>
                </a:solidFill>
                <a:latin typeface="RowdyWriting" charset="0"/>
              </a:rPr>
              <a:t>Email: marshs1@parklandsd.org</a:t>
            </a:r>
          </a:p>
          <a:p>
            <a:pPr algn="ctr" defTabSz="914237" eaLnBrk="1" hangingPunct="1"/>
            <a:r>
              <a:rPr lang="en-US" altLang="en-US" sz="13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Phone: 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​(610) 351-5830 ext. 24107</a:t>
            </a:r>
            <a:r>
              <a:rPr lang="en-US" altLang="en-US" sz="13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	Website: marshs1.weebly.com</a:t>
            </a:r>
            <a:endParaRPr lang="en-US" altLang="en-US" sz="13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493" name="Rectangle 4"/>
          <p:cNvSpPr>
            <a:spLocks noChangeArrowheads="1"/>
          </p:cNvSpPr>
          <p:nvPr/>
        </p:nvSpPr>
        <p:spPr bwMode="auto">
          <a:xfrm>
            <a:off x="1357314" y="2493132"/>
            <a:ext cx="2658070" cy="351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86" tIns="43243" rIns="86486" bIns="43243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defTabSz="432427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700">
                <a:solidFill>
                  <a:prstClr val="white"/>
                </a:solidFill>
                <a:latin typeface="KG Be Still And Know" charset="0"/>
              </a:rPr>
              <a:t>Upcoming Events</a:t>
            </a:r>
          </a:p>
        </p:txBody>
      </p:sp>
      <p:sp>
        <p:nvSpPr>
          <p:cNvPr id="63494" name="Rectangle 5"/>
          <p:cNvSpPr>
            <a:spLocks noChangeArrowheads="1"/>
          </p:cNvSpPr>
          <p:nvPr/>
        </p:nvSpPr>
        <p:spPr bwMode="auto">
          <a:xfrm>
            <a:off x="4577955" y="4017132"/>
            <a:ext cx="1699617" cy="351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86" tIns="43243" rIns="86486" bIns="43243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defTabSz="432427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700">
                <a:solidFill>
                  <a:prstClr val="white"/>
                </a:solidFill>
                <a:latin typeface="KG Be Still And Know" charset="0"/>
              </a:rPr>
              <a:t>Reminders</a:t>
            </a:r>
          </a:p>
        </p:txBody>
      </p:sp>
      <p:sp>
        <p:nvSpPr>
          <p:cNvPr id="63495" name="Rectangle 6"/>
          <p:cNvSpPr>
            <a:spLocks noChangeArrowheads="1"/>
          </p:cNvSpPr>
          <p:nvPr/>
        </p:nvSpPr>
        <p:spPr bwMode="auto">
          <a:xfrm>
            <a:off x="1357314" y="5199442"/>
            <a:ext cx="2637234" cy="351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86" tIns="43243" rIns="86486" bIns="43243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defTabSz="432427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700">
                <a:solidFill>
                  <a:prstClr val="white"/>
                </a:solidFill>
                <a:latin typeface="KG Be Still And Know" charset="0"/>
              </a:rPr>
              <a:t>Our Learning</a:t>
            </a:r>
          </a:p>
        </p:txBody>
      </p:sp>
      <p:sp>
        <p:nvSpPr>
          <p:cNvPr id="63496" name="TextBox 7"/>
          <p:cNvSpPr txBox="1">
            <a:spLocks noChangeArrowheads="1"/>
          </p:cNvSpPr>
          <p:nvPr/>
        </p:nvSpPr>
        <p:spPr bwMode="auto">
          <a:xfrm>
            <a:off x="1357313" y="3029858"/>
            <a:ext cx="3055442" cy="2965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86" tIns="43243" rIns="86486" bIns="43243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defTabSz="432427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700" dirty="0" smtClean="0">
                <a:solidFill>
                  <a:prstClr val="black"/>
                </a:solidFill>
                <a:latin typeface="RowdyWriting" charset="0"/>
              </a:rPr>
              <a:t>12/12: 5</a:t>
            </a:r>
            <a:r>
              <a:rPr lang="en-US" altLang="en-US" sz="1700" baseline="30000" dirty="0" smtClean="0">
                <a:solidFill>
                  <a:prstClr val="black"/>
                </a:solidFill>
                <a:latin typeface="RowdyWriting" charset="0"/>
              </a:rPr>
              <a:t>th</a:t>
            </a:r>
            <a:r>
              <a:rPr lang="en-US" altLang="en-US" sz="1700" dirty="0" smtClean="0">
                <a:solidFill>
                  <a:prstClr val="black"/>
                </a:solidFill>
                <a:latin typeface="RowdyWriting" charset="0"/>
              </a:rPr>
              <a:t> Grade Band Concert  (No Math HW)</a:t>
            </a:r>
          </a:p>
          <a:p>
            <a:pPr algn="ctr" defTabSz="432427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700" dirty="0">
              <a:solidFill>
                <a:prstClr val="black"/>
              </a:solidFill>
              <a:latin typeface="RowdyWriting" charset="0"/>
            </a:endParaRPr>
          </a:p>
          <a:p>
            <a:pPr algn="ctr" defTabSz="432427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700" dirty="0" smtClean="0">
                <a:solidFill>
                  <a:prstClr val="black"/>
                </a:solidFill>
                <a:latin typeface="RowdyWriting" charset="0"/>
              </a:rPr>
              <a:t>12/13-12/18: Unit 2 Wonders Testing </a:t>
            </a:r>
          </a:p>
          <a:p>
            <a:pPr algn="ctr" defTabSz="432427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700" dirty="0">
              <a:solidFill>
                <a:prstClr val="black"/>
              </a:solidFill>
              <a:latin typeface="RowdyWriting" charset="0"/>
            </a:endParaRPr>
          </a:p>
          <a:p>
            <a:pPr algn="ctr" defTabSz="432427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700" dirty="0" smtClean="0">
                <a:solidFill>
                  <a:prstClr val="black"/>
                </a:solidFill>
                <a:latin typeface="RowdyWriting" charset="0"/>
              </a:rPr>
              <a:t>12/21: Festive Sweater Day</a:t>
            </a:r>
          </a:p>
          <a:p>
            <a:pPr algn="ctr" defTabSz="432427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700" dirty="0">
              <a:solidFill>
                <a:prstClr val="black"/>
              </a:solidFill>
              <a:latin typeface="RowdyWriting" charset="0"/>
            </a:endParaRPr>
          </a:p>
          <a:p>
            <a:pPr algn="ctr" defTabSz="432427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700" dirty="0" smtClean="0">
                <a:solidFill>
                  <a:prstClr val="black"/>
                </a:solidFill>
                <a:latin typeface="RowdyWriting" charset="0"/>
              </a:rPr>
              <a:t> </a:t>
            </a:r>
          </a:p>
          <a:p>
            <a:pPr algn="ctr" defTabSz="432427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700" dirty="0">
              <a:solidFill>
                <a:prstClr val="black"/>
              </a:solidFill>
              <a:latin typeface="RowdyWriting" charset="0"/>
            </a:endParaRPr>
          </a:p>
          <a:p>
            <a:pPr algn="ctr" defTabSz="432427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700" dirty="0">
              <a:solidFill>
                <a:prstClr val="black"/>
              </a:solidFill>
              <a:latin typeface="RowdyWriting" charset="0"/>
            </a:endParaRPr>
          </a:p>
        </p:txBody>
      </p:sp>
      <p:sp>
        <p:nvSpPr>
          <p:cNvPr id="63497" name="TextBox 8"/>
          <p:cNvSpPr txBox="1">
            <a:spLocks noChangeArrowheads="1"/>
          </p:cNvSpPr>
          <p:nvPr/>
        </p:nvSpPr>
        <p:spPr bwMode="auto">
          <a:xfrm>
            <a:off x="1336479" y="8248952"/>
            <a:ext cx="5189637" cy="610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86" tIns="43243" rIns="86486" bIns="43243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defTabSz="432427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700" dirty="0" smtClean="0">
                <a:solidFill>
                  <a:prstClr val="black"/>
                </a:solidFill>
                <a:latin typeface="RowdyWriting" charset="0"/>
              </a:rPr>
              <a:t>Read 20 minutes each night.</a:t>
            </a:r>
          </a:p>
          <a:p>
            <a:pPr algn="ctr" defTabSz="432427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700" dirty="0" smtClean="0">
                <a:solidFill>
                  <a:prstClr val="black"/>
                </a:solidFill>
                <a:latin typeface="RowdyWriting" charset="0"/>
              </a:rPr>
              <a:t>Practice multiplication and division math facts.</a:t>
            </a:r>
            <a:endParaRPr lang="en-US" altLang="en-US" sz="1700" dirty="0">
              <a:solidFill>
                <a:prstClr val="black"/>
              </a:solidFill>
              <a:latin typeface="RowdyWriting" charset="0"/>
            </a:endParaRPr>
          </a:p>
        </p:txBody>
      </p:sp>
      <p:sp>
        <p:nvSpPr>
          <p:cNvPr id="63498" name="TextBox 10"/>
          <p:cNvSpPr txBox="1">
            <a:spLocks noChangeArrowheads="1"/>
          </p:cNvSpPr>
          <p:nvPr/>
        </p:nvSpPr>
        <p:spPr bwMode="auto">
          <a:xfrm>
            <a:off x="1336479" y="5551187"/>
            <a:ext cx="3055442" cy="2026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86" tIns="43243" rIns="86486" bIns="43243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defTabSz="432427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smtClean="0">
                <a:solidFill>
                  <a:prstClr val="black"/>
                </a:solidFill>
                <a:latin typeface="RowdyWriting" charset="0"/>
              </a:rPr>
              <a:t>Writing: We are </a:t>
            </a:r>
            <a:r>
              <a:rPr lang="en-US" altLang="en-US" sz="1400" dirty="0">
                <a:solidFill>
                  <a:prstClr val="black"/>
                </a:solidFill>
                <a:latin typeface="RowdyWriting" charset="0"/>
              </a:rPr>
              <a:t> </a:t>
            </a:r>
            <a:r>
              <a:rPr lang="en-US" altLang="en-US" sz="1400" dirty="0" smtClean="0">
                <a:solidFill>
                  <a:prstClr val="black"/>
                </a:solidFill>
                <a:latin typeface="RowdyWriting" charset="0"/>
              </a:rPr>
              <a:t>typing our final drafts of our explanatory essays.  Keep an eye out for them on </a:t>
            </a:r>
            <a:r>
              <a:rPr lang="en-US" altLang="en-US" sz="1400" dirty="0" err="1" smtClean="0">
                <a:solidFill>
                  <a:prstClr val="black"/>
                </a:solidFill>
                <a:latin typeface="RowdyWriting" charset="0"/>
              </a:rPr>
              <a:t>SeeSaw</a:t>
            </a:r>
            <a:r>
              <a:rPr lang="en-US" altLang="en-US" sz="1400" dirty="0" smtClean="0">
                <a:solidFill>
                  <a:prstClr val="black"/>
                </a:solidFill>
                <a:latin typeface="RowdyWriting" charset="0"/>
              </a:rPr>
              <a:t>!</a:t>
            </a:r>
          </a:p>
          <a:p>
            <a:pPr algn="ctr" defTabSz="432427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400" dirty="0">
              <a:solidFill>
                <a:prstClr val="black"/>
              </a:solidFill>
              <a:latin typeface="RowdyWriting" charset="0"/>
            </a:endParaRPr>
          </a:p>
          <a:p>
            <a:pPr algn="ctr" defTabSz="432427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smtClean="0">
                <a:solidFill>
                  <a:prstClr val="black"/>
                </a:solidFill>
                <a:latin typeface="RowdyWriting" charset="0"/>
              </a:rPr>
              <a:t>Reading</a:t>
            </a:r>
            <a:r>
              <a:rPr lang="en-US" altLang="en-US" sz="1400" dirty="0" smtClean="0">
                <a:solidFill>
                  <a:prstClr val="black"/>
                </a:solidFill>
                <a:latin typeface="RowdyWriting" charset="0"/>
              </a:rPr>
              <a:t>: Unit 2 testing begins </a:t>
            </a:r>
            <a:r>
              <a:rPr lang="en-US" altLang="en-US" sz="1400" dirty="0" smtClean="0">
                <a:solidFill>
                  <a:prstClr val="black"/>
                </a:solidFill>
                <a:latin typeface="RowdyWriting" charset="0"/>
              </a:rPr>
              <a:t>this week</a:t>
            </a:r>
            <a:r>
              <a:rPr lang="en-US" altLang="en-US" sz="1400" dirty="0" smtClean="0">
                <a:solidFill>
                  <a:prstClr val="black"/>
                </a:solidFill>
                <a:latin typeface="RowdyWriting" charset="0"/>
              </a:rPr>
              <a:t>. </a:t>
            </a:r>
            <a:endParaRPr lang="en-US" altLang="en-US" sz="1400" dirty="0" smtClean="0">
              <a:solidFill>
                <a:prstClr val="black"/>
              </a:solidFill>
              <a:latin typeface="RowdyWriting" charset="0"/>
            </a:endParaRPr>
          </a:p>
          <a:p>
            <a:pPr algn="ctr" defTabSz="432427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400" dirty="0" smtClean="0">
              <a:solidFill>
                <a:prstClr val="black"/>
              </a:solidFill>
              <a:latin typeface="RowdyWriting" charset="0"/>
            </a:endParaRPr>
          </a:p>
          <a:p>
            <a:pPr algn="ctr" defTabSz="432427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smtClean="0">
                <a:solidFill>
                  <a:prstClr val="black"/>
                </a:solidFill>
                <a:latin typeface="RowdyWriting" charset="0"/>
              </a:rPr>
              <a:t>Math: Chapter </a:t>
            </a:r>
            <a:r>
              <a:rPr lang="en-US" altLang="en-US" sz="1400" dirty="0" smtClean="0">
                <a:solidFill>
                  <a:prstClr val="black"/>
                </a:solidFill>
                <a:latin typeface="RowdyWriting" charset="0"/>
              </a:rPr>
              <a:t>6: Fractions</a:t>
            </a:r>
          </a:p>
        </p:txBody>
      </p:sp>
      <p:sp>
        <p:nvSpPr>
          <p:cNvPr id="63499" name="Rectangle 13"/>
          <p:cNvSpPr>
            <a:spLocks noChangeArrowheads="1"/>
          </p:cNvSpPr>
          <p:nvPr/>
        </p:nvSpPr>
        <p:spPr bwMode="auto">
          <a:xfrm>
            <a:off x="1531443" y="7730370"/>
            <a:ext cx="2463105" cy="351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86" tIns="43243" rIns="86486" bIns="43243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defTabSz="432427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700">
                <a:solidFill>
                  <a:prstClr val="white"/>
                </a:solidFill>
                <a:latin typeface="KG Be Still And Know" charset="0"/>
              </a:rPr>
              <a:t>At-Home Practice</a:t>
            </a:r>
          </a:p>
        </p:txBody>
      </p:sp>
      <p:sp>
        <p:nvSpPr>
          <p:cNvPr id="63500" name="TextBox 14"/>
          <p:cNvSpPr txBox="1">
            <a:spLocks noChangeArrowheads="1"/>
          </p:cNvSpPr>
          <p:nvPr/>
        </p:nvSpPr>
        <p:spPr bwMode="auto">
          <a:xfrm>
            <a:off x="4641950" y="2855168"/>
            <a:ext cx="1946672" cy="4827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86" tIns="43243" rIns="86486" bIns="43243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defTabSz="432427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smtClean="0">
                <a:solidFill>
                  <a:prstClr val="black"/>
                </a:solidFill>
                <a:latin typeface="RowdyWriting" charset="0"/>
              </a:rPr>
              <a:t>The winter break is quickly approaching.  If you would like a winter work packet for your child to do during this break, please let me know and I can send one home.  Winter break and summer break are two times of year we can see regression in skills.  To avoid the winter and summer slide, I provide work packets that students can do to practice skills.  Please let me know if you would like a work packet for your child.  </a:t>
            </a:r>
            <a:endParaRPr lang="en-US" altLang="en-US" sz="1400" dirty="0" smtClean="0">
              <a:solidFill>
                <a:prstClr val="black"/>
              </a:solidFill>
              <a:latin typeface="RowdyWriting" charset="0"/>
            </a:endParaRPr>
          </a:p>
          <a:p>
            <a:pPr algn="ctr" defTabSz="432427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400" dirty="0" smtClean="0">
              <a:solidFill>
                <a:prstClr val="black"/>
              </a:solidFill>
              <a:latin typeface="RowdyWriting" charset="0"/>
            </a:endParaRPr>
          </a:p>
        </p:txBody>
      </p:sp>
      <p:sp>
        <p:nvSpPr>
          <p:cNvPr id="63501" name="Rectangle 16"/>
          <p:cNvSpPr>
            <a:spLocks noChangeArrowheads="1"/>
          </p:cNvSpPr>
          <p:nvPr/>
        </p:nvSpPr>
        <p:spPr bwMode="auto">
          <a:xfrm>
            <a:off x="4577955" y="2493132"/>
            <a:ext cx="1699617" cy="351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86" tIns="43243" rIns="86486" bIns="43243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defTabSz="432427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700">
                <a:solidFill>
                  <a:prstClr val="white"/>
                </a:solidFill>
                <a:latin typeface="KG Be Still And Know" charset="0"/>
              </a:rPr>
              <a:t>Reminders</a:t>
            </a:r>
          </a:p>
        </p:txBody>
      </p:sp>
    </p:spTree>
    <p:extLst>
      <p:ext uri="{BB962C8B-B14F-4D97-AF65-F5344CB8AC3E}">
        <p14:creationId xmlns:p14="http://schemas.microsoft.com/office/powerpoint/2010/main" val="172060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188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Default</dc:creator>
  <cp:lastModifiedBy>Default</cp:lastModifiedBy>
  <cp:revision>7</cp:revision>
  <dcterms:created xsi:type="dcterms:W3CDTF">2017-12-03T22:28:08Z</dcterms:created>
  <dcterms:modified xsi:type="dcterms:W3CDTF">2017-12-10T23:15:37Z</dcterms:modified>
</cp:coreProperties>
</file>